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1448943284" r:id="rId6"/>
    <p:sldId id="1448943287" r:id="rId7"/>
    <p:sldId id="1448943294" r:id="rId8"/>
    <p:sldId id="1448943288" r:id="rId9"/>
    <p:sldId id="1448943289" r:id="rId10"/>
    <p:sldId id="1448943290" r:id="rId11"/>
    <p:sldId id="1448943293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26" y="4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60D3496D-C858-417C-866C-FFA835E7D2CF}"/>
    <pc:docChg chg="custSel modSld">
      <pc:chgData name="Stefano Faccin" userId="bf6741b5-36bc-4b59-a73a-f03584833b71" providerId="ADAL" clId="{60D3496D-C858-417C-866C-FFA835E7D2CF}" dt="2023-05-12T21:31:31.163" v="835" actId="20577"/>
      <pc:docMkLst>
        <pc:docMk/>
      </pc:docMkLst>
      <pc:sldChg chg="modSp mod">
        <pc:chgData name="Stefano Faccin" userId="bf6741b5-36bc-4b59-a73a-f03584833b71" providerId="ADAL" clId="{60D3496D-C858-417C-866C-FFA835E7D2CF}" dt="2023-05-12T16:16:42.175" v="821" actId="20577"/>
        <pc:sldMkLst>
          <pc:docMk/>
          <pc:sldMk cId="0" sldId="303"/>
        </pc:sldMkLst>
        <pc:spChg chg="mod">
          <ac:chgData name="Stefano Faccin" userId="bf6741b5-36bc-4b59-a73a-f03584833b71" providerId="ADAL" clId="{60D3496D-C858-417C-866C-FFA835E7D2CF}" dt="2023-05-12T16:16:42.175" v="821" actId="20577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Stefano Faccin" userId="bf6741b5-36bc-4b59-a73a-f03584833b71" providerId="ADAL" clId="{60D3496D-C858-417C-866C-FFA835E7D2CF}" dt="2023-05-10T01:37:34.512" v="813" actId="20577"/>
        <pc:sldMkLst>
          <pc:docMk/>
          <pc:sldMk cId="3652747662" sldId="1448943288"/>
        </pc:sldMkLst>
        <pc:spChg chg="mod">
          <ac:chgData name="Stefano Faccin" userId="bf6741b5-36bc-4b59-a73a-f03584833b71" providerId="ADAL" clId="{60D3496D-C858-417C-866C-FFA835E7D2CF}" dt="2023-05-10T01:16:46.043" v="753" actId="20577"/>
          <ac:spMkLst>
            <pc:docMk/>
            <pc:sldMk cId="3652747662" sldId="1448943288"/>
            <ac:spMk id="2" creationId="{470BCE92-85A5-FEFE-32CB-AA1E9DE82FEA}"/>
          </ac:spMkLst>
        </pc:spChg>
        <pc:spChg chg="mod">
          <ac:chgData name="Stefano Faccin" userId="bf6741b5-36bc-4b59-a73a-f03584833b71" providerId="ADAL" clId="{60D3496D-C858-417C-866C-FFA835E7D2CF}" dt="2023-05-10T01:37:34.512" v="813" actId="20577"/>
          <ac:spMkLst>
            <pc:docMk/>
            <pc:sldMk cId="3652747662" sldId="1448943288"/>
            <ac:spMk id="3" creationId="{FFFF78C4-C0F7-D022-A314-5C83D8F2B75F}"/>
          </ac:spMkLst>
        </pc:spChg>
      </pc:sldChg>
      <pc:sldChg chg="modSp mod">
        <pc:chgData name="Stefano Faccin" userId="bf6741b5-36bc-4b59-a73a-f03584833b71" providerId="ADAL" clId="{60D3496D-C858-417C-866C-FFA835E7D2CF}" dt="2023-05-10T01:16:40.838" v="751" actId="20577"/>
        <pc:sldMkLst>
          <pc:docMk/>
          <pc:sldMk cId="1279392625" sldId="1448943289"/>
        </pc:sldMkLst>
        <pc:spChg chg="mod">
          <ac:chgData name="Stefano Faccin" userId="bf6741b5-36bc-4b59-a73a-f03584833b71" providerId="ADAL" clId="{60D3496D-C858-417C-866C-FFA835E7D2CF}" dt="2023-05-10T01:16:40.838" v="751" actId="20577"/>
          <ac:spMkLst>
            <pc:docMk/>
            <pc:sldMk cId="1279392625" sldId="1448943289"/>
            <ac:spMk id="2" creationId="{470BCE92-85A5-FEFE-32CB-AA1E9DE82FEA}"/>
          </ac:spMkLst>
        </pc:spChg>
        <pc:spChg chg="mod">
          <ac:chgData name="Stefano Faccin" userId="bf6741b5-36bc-4b59-a73a-f03584833b71" providerId="ADAL" clId="{60D3496D-C858-417C-866C-FFA835E7D2CF}" dt="2023-05-10T00:29:16.531" v="600" actId="20577"/>
          <ac:spMkLst>
            <pc:docMk/>
            <pc:sldMk cId="1279392625" sldId="1448943289"/>
            <ac:spMk id="3" creationId="{FFFF78C4-C0F7-D022-A314-5C83D8F2B75F}"/>
          </ac:spMkLst>
        </pc:spChg>
      </pc:sldChg>
      <pc:sldChg chg="modSp mod">
        <pc:chgData name="Stefano Faccin" userId="bf6741b5-36bc-4b59-a73a-f03584833b71" providerId="ADAL" clId="{60D3496D-C858-417C-866C-FFA835E7D2CF}" dt="2023-05-12T21:31:31.163" v="835" actId="20577"/>
        <pc:sldMkLst>
          <pc:docMk/>
          <pc:sldMk cId="3870476463" sldId="1448943290"/>
        </pc:sldMkLst>
        <pc:spChg chg="mod">
          <ac:chgData name="Stefano Faccin" userId="bf6741b5-36bc-4b59-a73a-f03584833b71" providerId="ADAL" clId="{60D3496D-C858-417C-866C-FFA835E7D2CF}" dt="2023-05-10T01:16:36.695" v="749" actId="20577"/>
          <ac:spMkLst>
            <pc:docMk/>
            <pc:sldMk cId="3870476463" sldId="1448943290"/>
            <ac:spMk id="2" creationId="{470BCE92-85A5-FEFE-32CB-AA1E9DE82FEA}"/>
          </ac:spMkLst>
        </pc:spChg>
        <pc:spChg chg="mod">
          <ac:chgData name="Stefano Faccin" userId="bf6741b5-36bc-4b59-a73a-f03584833b71" providerId="ADAL" clId="{60D3496D-C858-417C-866C-FFA835E7D2CF}" dt="2023-05-12T21:31:31.163" v="835" actId="20577"/>
          <ac:spMkLst>
            <pc:docMk/>
            <pc:sldMk cId="3870476463" sldId="1448943290"/>
            <ac:spMk id="3" creationId="{FFFF78C4-C0F7-D022-A314-5C83D8F2B75F}"/>
          </ac:spMkLst>
        </pc:spChg>
      </pc:sldChg>
      <pc:sldChg chg="modSp mod">
        <pc:chgData name="Stefano Faccin" userId="bf6741b5-36bc-4b59-a73a-f03584833b71" providerId="ADAL" clId="{60D3496D-C858-417C-866C-FFA835E7D2CF}" dt="2023-05-10T01:16:32.535" v="747" actId="20577"/>
        <pc:sldMkLst>
          <pc:docMk/>
          <pc:sldMk cId="1781808608" sldId="1448943293"/>
        </pc:sldMkLst>
        <pc:spChg chg="mod">
          <ac:chgData name="Stefano Faccin" userId="bf6741b5-36bc-4b59-a73a-f03584833b71" providerId="ADAL" clId="{60D3496D-C858-417C-866C-FFA835E7D2CF}" dt="2023-05-10T01:16:32.535" v="747" actId="20577"/>
          <ac:spMkLst>
            <pc:docMk/>
            <pc:sldMk cId="1781808608" sldId="1448943293"/>
            <ac:spMk id="2" creationId="{470BCE92-85A5-FEFE-32CB-AA1E9DE82FE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5/12/2023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5/12/2023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#157 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22 – 26 May, 2023, Berlin, DE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371475" y="1719072"/>
            <a:ext cx="8393049" cy="4681728"/>
          </a:xfrm>
        </p:spPr>
        <p:txBody>
          <a:bodyPr>
            <a:normAutofit/>
          </a:bodyPr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A19E94CA-F00B-4A8B-A6EB-3E6BCE6D1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476" y="1132235"/>
            <a:ext cx="8390334" cy="431657"/>
          </a:xfrm>
        </p:spPr>
        <p:txBody>
          <a:bodyPr/>
          <a:lstStyle>
            <a:lvl1pPr marL="0" indent="0" algn="l">
              <a:lnSpc>
                <a:spcPct val="83000"/>
              </a:lnSpc>
              <a:spcBef>
                <a:spcPts val="1349"/>
              </a:spcBef>
              <a:buNone/>
              <a:defRPr sz="1799"/>
            </a:lvl1pPr>
            <a:lvl2pPr marL="342797" indent="0" algn="ctr">
              <a:buNone/>
              <a:defRPr sz="1499"/>
            </a:lvl2pPr>
            <a:lvl3pPr marL="685595" indent="0" algn="ctr">
              <a:buNone/>
              <a:defRPr sz="1349"/>
            </a:lvl3pPr>
            <a:lvl4pPr marL="1028392" indent="0" algn="ctr">
              <a:buNone/>
              <a:defRPr sz="1200"/>
            </a:lvl4pPr>
            <a:lvl5pPr marL="1371188" indent="0" algn="ctr">
              <a:buNone/>
              <a:defRPr sz="1200"/>
            </a:lvl5pPr>
            <a:lvl6pPr marL="1713986" indent="0" algn="ctr">
              <a:buNone/>
              <a:defRPr sz="1200"/>
            </a:lvl6pPr>
            <a:lvl7pPr marL="2056783" indent="0" algn="ctr">
              <a:buNone/>
              <a:defRPr sz="1200"/>
            </a:lvl7pPr>
            <a:lvl8pPr marL="2399580" indent="0" algn="ctr">
              <a:buNone/>
              <a:defRPr sz="1200"/>
            </a:lvl8pPr>
            <a:lvl9pPr marL="2742377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A93824BB-9EB4-4BBD-BFDC-B827A0D9B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71474" y="6563355"/>
            <a:ext cx="4560570" cy="8771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>
              <a:defRPr lang="en-US" sz="6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514196">
              <a:lnSpc>
                <a:spcPct val="95000"/>
              </a:lnSpc>
              <a:spcBef>
                <a:spcPts val="90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60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en-US" altLang="de-DE" sz="1200" dirty="0">
                <a:solidFill>
                  <a:schemeClr val="bg1"/>
                </a:solidFill>
              </a:rPr>
              <a:t>7, 22 – 26 May 2023, 22 – 26 May, 2023, Berlin, DE</a:t>
            </a:r>
            <a:r>
              <a:rPr lang="en-US" altLang="de-DE" sz="1200" baseline="0" dirty="0">
                <a:solidFill>
                  <a:schemeClr val="bg1"/>
                </a:solidFill>
              </a:rPr>
              <a:t>	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41926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Motivation for </a:t>
            </a:r>
            <a:r>
              <a:rPr lang="en-GB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Architecture Enhancements for Advanced Air Mobility in Cellular </a:t>
            </a:r>
            <a:r>
              <a:rPr lang="en-GB" b="1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Enviroment</a:t>
            </a:r>
            <a:endParaRPr lang="en-GB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S2-2307270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9A6DB-E666-4B49-B915-2CD02AD2A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UAV and UAM standard status – SA2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22B84-DFAD-4E6B-BCA6-B4C512E70F2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71474" y="1297041"/>
            <a:ext cx="8393049" cy="4681728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Rel-17</a:t>
            </a:r>
          </a:p>
          <a:p>
            <a:pPr lvl="1"/>
            <a:r>
              <a:rPr lang="en-US" sz="2000" dirty="0">
                <a:ea typeface="+mn-lt"/>
                <a:cs typeface="+mn-lt"/>
              </a:rPr>
              <a:t>Introduced mechanisms for UAV identification and authentication/authorization, authorization of C2 traffic, flight authorization.</a:t>
            </a:r>
          </a:p>
          <a:p>
            <a:pPr lvl="2"/>
            <a:endParaRPr lang="en-US" sz="1600" dirty="0">
              <a:ea typeface="+mn-lt"/>
              <a:cs typeface="+mn-lt"/>
            </a:endParaRPr>
          </a:p>
          <a:p>
            <a:r>
              <a:rPr lang="en-US" dirty="0">
                <a:solidFill>
                  <a:schemeClr val="accent1"/>
                </a:solidFill>
              </a:rPr>
              <a:t>Rel-18</a:t>
            </a:r>
          </a:p>
          <a:p>
            <a:pPr lvl="1"/>
            <a:r>
              <a:rPr lang="en-US" sz="2000" dirty="0">
                <a:ea typeface="+mn-lt"/>
                <a:cs typeface="+mn-lt"/>
              </a:rPr>
              <a:t>Enhancements were introduced for UAVs for the use of PC5 for Direct C2, Broadcast Remote ID, and Detect and Avoid</a:t>
            </a: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C4891D-3FBC-4471-9A6B-1CDB560BC0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514196">
              <a:lnSpc>
                <a:spcPct val="95000"/>
              </a:lnSpc>
              <a:spcBef>
                <a:spcPts val="90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15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C7729-A4D8-7CE3-7E4D-C8F56682E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SA1 Release 19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C4916-4C92-47F4-2003-D55EDF586BA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SA1 has introduced new requirements for Release 19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effectLst/>
                <a:ea typeface="SimSun" panose="02010600030101010101" pitchFamily="2" charset="-122"/>
              </a:rPr>
              <a:t>(SA1 Objective 1) Provide additional information to the UAV operator/USS to execute pre-flight preparations and inflight operation (</a:t>
            </a:r>
            <a:r>
              <a:rPr lang="en-US" sz="2000" dirty="0" err="1">
                <a:solidFill>
                  <a:srgbClr val="000000"/>
                </a:solidFill>
                <a:effectLst/>
                <a:ea typeface="SimSun" panose="02010600030101010101" pitchFamily="2" charset="-122"/>
              </a:rPr>
              <a:t>e.g</a:t>
            </a:r>
            <a:r>
              <a:rPr lang="en-US" sz="2000" dirty="0">
                <a:solidFill>
                  <a:srgbClr val="000000"/>
                </a:solidFill>
                <a:effectLst/>
                <a:ea typeface="SimSun" panose="02010600030101010101" pitchFamily="2" charset="-122"/>
              </a:rPr>
              <a:t>, flight mission application, flight path recommendation, flight monitoring and control)</a:t>
            </a:r>
            <a:endParaRPr lang="en-US" sz="2000" dirty="0">
              <a:solidFill>
                <a:srgbClr val="000000"/>
              </a:solidFill>
              <a:ea typeface="SimSun" panose="02010600030101010101" pitchFamily="2" charset="-122"/>
            </a:endParaRPr>
          </a:p>
          <a:p>
            <a:pPr lvl="1"/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(SA1 Objective 2) U</a:t>
            </a:r>
            <a:r>
              <a:rPr lang="en-GB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se 5G system to</a:t>
            </a:r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support</a:t>
            </a:r>
            <a:r>
              <a:rPr lang="en-GB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GB" sz="20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enhan</a:t>
            </a:r>
            <a:r>
              <a:rPr lang="en-US" sz="20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cing</a:t>
            </a:r>
            <a:r>
              <a:rPr lang="en-GB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the </a:t>
            </a:r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UAV flight/route management based on network capacity and QoS information along the planned route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(SA1 Objective 3) U</a:t>
            </a:r>
            <a:r>
              <a:rPr lang="en-GB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se 5G system to further enhance the safety and security of drone operations, </a:t>
            </a:r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e.g. supporting UTM in UAV detection and DAA (Detect and Avoid) with network-based solutions 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(SA1 Objective 4) Identify potential new requirements related to redundancy and reliability of command and control (C2) traffic for UAV.</a:t>
            </a:r>
          </a:p>
        </p:txBody>
      </p:sp>
    </p:spTree>
    <p:extLst>
      <p:ext uri="{BB962C8B-B14F-4D97-AF65-F5344CB8AC3E}">
        <p14:creationId xmlns:p14="http://schemas.microsoft.com/office/powerpoint/2010/main" val="356943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E55B9C-5ED9-F3DD-D3F9-F094D5601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Air Mobility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9E6824-7693-B860-8A73-92C0EC978E5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71475" y="1371600"/>
            <a:ext cx="8393049" cy="5029200"/>
          </a:xfrm>
        </p:spPr>
        <p:txBody>
          <a:bodyPr>
            <a:normAutofit fontScale="92500"/>
          </a:bodyPr>
          <a:lstStyle/>
          <a:p>
            <a:r>
              <a:rPr lang="en-US" dirty="0"/>
              <a:t>With the rapid growth in aerial vehicles (UAVs, urban transport, EVTOLs, etc.), a large number of activities (ICAO, RTCA, EASA, EUROCAE, FAA, and many other Civil Aviation Agencies) is focusing on ensuring a complete framework for Advanced Air Mobility is being defined</a:t>
            </a:r>
          </a:p>
          <a:p>
            <a:r>
              <a:rPr lang="en-US" dirty="0"/>
              <a:t>AAM includes UAM (aimed at congested urban areas) and beyond, including rural areas</a:t>
            </a:r>
          </a:p>
          <a:p>
            <a:pPr lvl="1"/>
            <a:r>
              <a:rPr lang="en-US" dirty="0"/>
              <a:t>Focus is on small UAVs, medium/large goods transport, and people carriers (“</a:t>
            </a:r>
            <a:r>
              <a:rPr lang="en-US" dirty="0" err="1"/>
              <a:t>aerotaxis</a:t>
            </a:r>
            <a:r>
              <a:rPr lang="en-US" dirty="0"/>
              <a:t>”) flying at low and medium altitude</a:t>
            </a:r>
          </a:p>
          <a:p>
            <a:pPr lvl="1"/>
            <a:r>
              <a:rPr lang="en-US" dirty="0"/>
              <a:t>High altitude aircraft and traditional crewed aircraft are not part of this</a:t>
            </a:r>
          </a:p>
        </p:txBody>
      </p:sp>
    </p:spTree>
    <p:extLst>
      <p:ext uri="{BB962C8B-B14F-4D97-AF65-F5344CB8AC3E}">
        <p14:creationId xmlns:p14="http://schemas.microsoft.com/office/powerpoint/2010/main" val="66010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BCE92-85A5-FEFE-32CB-AA1E9DE82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Objectives for Release 19 Work in SA2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FF78C4-C0F7-D022-A314-5C83D8F2B75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0" i="0" u="none" strike="noStrike" dirty="0">
                <a:effectLst/>
                <a:latin typeface="Microsoft Sans Serif" panose="020B0604020202020204" pitchFamily="34" charset="0"/>
              </a:rPr>
              <a:t>Enhance NEF services to support MNO-UTM data services for intelligent flight planning, flight monitoring, interfacing with UTM infrastructure (e.g. </a:t>
            </a:r>
            <a:r>
              <a:rPr lang="en-US" b="0" i="0" u="none" strike="noStrike">
                <a:effectLst/>
                <a:latin typeface="Microsoft Sans Serif" panose="020B0604020202020204" pitchFamily="34" charset="0"/>
              </a:rPr>
              <a:t>multiple USS), and </a:t>
            </a:r>
            <a:r>
              <a:rPr lang="en-US" b="0" i="0" u="none" strike="noStrike" dirty="0" err="1">
                <a:effectLst/>
                <a:latin typeface="Microsoft Sans Serif" panose="020B0604020202020204" pitchFamily="34" charset="0"/>
              </a:rPr>
              <a:t>QoE</a:t>
            </a:r>
            <a:r>
              <a:rPr lang="en-US" b="0" i="0" u="none" strike="noStrike" dirty="0">
                <a:effectLst/>
                <a:latin typeface="Microsoft Sans Serif" panose="020B0604020202020204" pitchFamily="34" charset="0"/>
              </a:rPr>
              <a:t> estimation and planning</a:t>
            </a:r>
            <a:r>
              <a:rPr lang="en-US" b="0" i="0" dirty="0">
                <a:effectLst/>
                <a:latin typeface="Microsoft Sans Serif" panose="020B0604020202020204" pitchFamily="34" charset="0"/>
              </a:rPr>
              <a:t>​</a:t>
            </a:r>
          </a:p>
          <a:p>
            <a:pPr lvl="1"/>
            <a:r>
              <a:rPr lang="en-US" dirty="0">
                <a:latin typeface="Microsoft Sans Serif" panose="020B0604020202020204" pitchFamily="34" charset="0"/>
              </a:rPr>
              <a:t>This corresponds to (SA1 objective 1) and (SA2 objective 2)</a:t>
            </a:r>
          </a:p>
          <a:p>
            <a:pPr lvl="1"/>
            <a:r>
              <a:rPr lang="en-US" b="0" i="0" dirty="0">
                <a:effectLst/>
                <a:latin typeface="Microsoft Sans Serif" panose="020B0604020202020204" pitchFamily="34" charset="0"/>
              </a:rPr>
              <a:t>In addition, several recommendation from aviation industry have been introduced (e.g. GSMA and ACJA) for such enhancements to service exposure</a:t>
            </a:r>
          </a:p>
          <a:p>
            <a:pPr lvl="1"/>
            <a:r>
              <a:rPr lang="en-US" dirty="0">
                <a:latin typeface="Microsoft Sans Serif" panose="020B0604020202020204" pitchFamily="34" charset="0"/>
              </a:rPr>
              <a:t>Ensuring a complete set of service exposure by an MNO to entities in the aviation industry (UAS operators, UTM, C2CSPs, etc.) enables a valuable service proposition by MNOs to the aviation industry, and enable cellular networks to be the safe and reliable communication backbone for the aviation vertical</a:t>
            </a:r>
            <a:endParaRPr lang="en-US" b="0" i="0" dirty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274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BCE92-85A5-FEFE-32CB-AA1E9DE82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Objectives for Release 19 Work in SA2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FF78C4-C0F7-D022-A314-5C83D8F2B75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0" i="0" u="none" strike="noStrike" dirty="0">
                <a:effectLst/>
                <a:latin typeface="Microsoft Sans Serif" panose="020B0604020202020204" pitchFamily="34" charset="0"/>
              </a:rPr>
              <a:t>Enable network-assisted/ground-based DAA solutions leveraging input from sensing and other "sensors" in RAN and UEs, and leverage NEF and edge computing to provide the ground component of a complete DAA solution</a:t>
            </a:r>
            <a:r>
              <a:rPr lang="en-US" b="0" i="0" dirty="0">
                <a:effectLst/>
                <a:latin typeface="Microsoft Sans Serif" panose="020B0604020202020204" pitchFamily="34" charset="0"/>
              </a:rPr>
              <a:t>​</a:t>
            </a:r>
            <a:endParaRPr lang="en-US" dirty="0">
              <a:latin typeface="Arial" panose="020B0604020202020204" pitchFamily="34" charset="0"/>
            </a:endParaRPr>
          </a:p>
          <a:p>
            <a:pPr lvl="1"/>
            <a:r>
              <a:rPr lang="en-US" b="0" i="0" dirty="0">
                <a:effectLst/>
                <a:latin typeface="Arial" panose="020B0604020202020204" pitchFamily="34" charset="0"/>
              </a:rPr>
              <a:t>This corresponds to (SA1 objective 3)</a:t>
            </a:r>
          </a:p>
          <a:p>
            <a:pPr lvl="1"/>
            <a:r>
              <a:rPr lang="en-US" b="0" i="0" dirty="0">
                <a:effectLst/>
                <a:latin typeface="Arial" panose="020B0604020202020204" pitchFamily="34" charset="0"/>
              </a:rPr>
              <a:t>There is a clear need in the aviation industry for a network-assisted/ground-based solution to enhance current aircraft-to-aircraft solutions to create a comprehensive safety solution for AAM</a:t>
            </a:r>
            <a:r>
              <a:rPr lang="en-US" b="0" i="0" dirty="0">
                <a:effectLst/>
                <a:latin typeface="Microsoft Sans Serif" panose="020B0604020202020204" pitchFamily="34" charset="0"/>
              </a:rPr>
              <a:t>​. </a:t>
            </a:r>
          </a:p>
          <a:p>
            <a:pPr lvl="2"/>
            <a:r>
              <a:rPr lang="en-US" b="0" i="0" dirty="0">
                <a:effectLst/>
                <a:latin typeface="Microsoft Sans Serif" panose="020B0604020202020204" pitchFamily="34" charset="0"/>
              </a:rPr>
              <a:t>Work in various aviation groups (RTCA, EUROCAE, EASA, ACJA, etc.) has identified the need for such network-based solutions</a:t>
            </a:r>
          </a:p>
          <a:p>
            <a:pPr lvl="2"/>
            <a:r>
              <a:rPr lang="en-US" dirty="0">
                <a:latin typeface="Microsoft Sans Serif" panose="020B0604020202020204" pitchFamily="34" charset="0"/>
              </a:rPr>
              <a:t>Network-based solutions enable MNOs to provide valuable value-added services to the aviation vertical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39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BCE92-85A5-FEFE-32CB-AA1E9DE82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Objectives for Release 19 Work in SA2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FF78C4-C0F7-D022-A314-5C83D8F2B7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71475" y="1371600"/>
            <a:ext cx="8393049" cy="5029200"/>
          </a:xfrm>
        </p:spPr>
        <p:txBody>
          <a:bodyPr>
            <a:normAutofit lnSpcReduction="10000"/>
          </a:bodyPr>
          <a:lstStyle/>
          <a:p>
            <a:r>
              <a:rPr lang="en-US" b="0" i="0" u="none" strike="noStrike" dirty="0">
                <a:effectLst/>
                <a:latin typeface="Microsoft Sans Serif" panose="020B0604020202020204" pitchFamily="34" charset="0"/>
              </a:rPr>
              <a:t>Enhance multi-PLMN connectivity for redundancy </a:t>
            </a:r>
            <a:r>
              <a:rPr lang="en-US" b="0" i="0" dirty="0">
                <a:effectLst/>
                <a:latin typeface="Microsoft Sans Serif" panose="020B0604020202020204" pitchFamily="34" charset="0"/>
              </a:rPr>
              <a:t>​</a:t>
            </a:r>
            <a:endParaRPr lang="en-US" dirty="0">
              <a:latin typeface="Arial" panose="020B0604020202020204" pitchFamily="34" charset="0"/>
            </a:endParaRPr>
          </a:p>
          <a:p>
            <a:pPr lvl="1"/>
            <a:r>
              <a:rPr lang="en-US" dirty="0"/>
              <a:t>SA1 has been studying requirements for multi-PLMN connectivity for aerial vehicles to provide improved reliability</a:t>
            </a:r>
          </a:p>
          <a:p>
            <a:pPr lvl="2"/>
            <a:r>
              <a:rPr lang="en-US" dirty="0"/>
              <a:t>The simultaneous connectivity to multiple PLMN, where one is actively used and the other is standby, gives the unique benefit of maximizing reliability in areas where the coverage of a PLMN may not be optimal</a:t>
            </a:r>
          </a:p>
          <a:p>
            <a:pPr lvl="2"/>
            <a:r>
              <a:rPr lang="en-US" dirty="0"/>
              <a:t>Architectural enhancements need to be studied and gaps identified to enable such scenarios, building on the features already defined by 3GPP</a:t>
            </a:r>
          </a:p>
          <a:p>
            <a:pPr lvl="1"/>
            <a:r>
              <a:rPr lang="en-US" dirty="0"/>
              <a:t>This relates to some objectives of </a:t>
            </a:r>
            <a:r>
              <a:rPr lang="en-US" dirty="0" err="1"/>
              <a:t>DualSteer</a:t>
            </a:r>
            <a:r>
              <a:rPr lang="en-US"/>
              <a:t> SI, </a:t>
            </a:r>
            <a:r>
              <a:rPr lang="en-US" dirty="0"/>
              <a:t>but focuses on some different aspects such as multi-subscription and different PLMNs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47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BCE92-85A5-FEFE-32CB-AA1E9DE82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Objectives for Release 19 Work in SA2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FF78C4-C0F7-D022-A314-5C83D8F2B75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71475" y="1443861"/>
            <a:ext cx="8393049" cy="4681728"/>
          </a:xfrm>
        </p:spPr>
        <p:txBody>
          <a:bodyPr>
            <a:normAutofit lnSpcReduction="10000"/>
          </a:bodyPr>
          <a:lstStyle/>
          <a:p>
            <a:r>
              <a:rPr lang="en-US" b="0" i="0" u="none" strike="noStrike" dirty="0">
                <a:effectLst/>
                <a:latin typeface="Microsoft Sans Serif" panose="020B0604020202020204" pitchFamily="34" charset="0"/>
              </a:rPr>
              <a:t>Study support of C2CSP model, potentially via extensions of IMS DC solution and IMS framework.</a:t>
            </a:r>
            <a:r>
              <a:rPr lang="en-US" b="0" i="0" dirty="0">
                <a:effectLst/>
                <a:latin typeface="Microsoft Sans Serif" panose="020B0604020202020204" pitchFamily="34" charset="0"/>
              </a:rPr>
              <a:t>​</a:t>
            </a:r>
            <a:endParaRPr lang="en-US" b="0" i="0" dirty="0">
              <a:effectLst/>
              <a:latin typeface="Arial" panose="020B0604020202020204" pitchFamily="34" charset="0"/>
            </a:endParaRPr>
          </a:p>
          <a:p>
            <a:pPr lvl="1"/>
            <a:r>
              <a:rPr lang="en-US" dirty="0"/>
              <a:t>ICAO and RTCA are defining the model for C2 Connectivity Service Providers to leverage cellular networks</a:t>
            </a:r>
          </a:p>
          <a:p>
            <a:pPr lvl="1"/>
            <a:r>
              <a:rPr lang="en-US" dirty="0"/>
              <a:t>3GPP has defined several tools that enable the C2CSP framework, including the introduction of the IMS Data Channel which is perfect fit for C2 traffic</a:t>
            </a:r>
          </a:p>
          <a:p>
            <a:pPr lvl="1"/>
            <a:r>
              <a:rPr lang="en-US" dirty="0"/>
              <a:t>The aim is at identifying the building blocks and architectural enhancements to enable the support of the C2CSP model(s) being defined by the aviation industry (ICAO, RTCA, ACJA, GUTMA) </a:t>
            </a:r>
          </a:p>
        </p:txBody>
      </p:sp>
    </p:spTree>
    <p:extLst>
      <p:ext uri="{BB962C8B-B14F-4D97-AF65-F5344CB8AC3E}">
        <p14:creationId xmlns:p14="http://schemas.microsoft.com/office/powerpoint/2010/main" val="178180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52258</TotalTime>
  <Words>789</Words>
  <Application>Microsoft Office PowerPoint</Application>
  <PresentationFormat>On-screen Show (4:3)</PresentationFormat>
  <Paragraphs>43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Arial </vt:lpstr>
      <vt:lpstr>Calibri</vt:lpstr>
      <vt:lpstr>Microsoft Sans Serif</vt:lpstr>
      <vt:lpstr>Times New Roman</vt:lpstr>
      <vt:lpstr>Office Theme</vt:lpstr>
      <vt:lpstr>Motivation for Architecture Enhancements for Advanced Air Mobility in Cellular Enviroment</vt:lpstr>
      <vt:lpstr>UAV and UAM standard status – SA2</vt:lpstr>
      <vt:lpstr>SA1 Release 19 Work</vt:lpstr>
      <vt:lpstr>Advanced Air Mobility</vt:lpstr>
      <vt:lpstr>Proposed Objectives for Release 19 Work in SA2</vt:lpstr>
      <vt:lpstr>Proposed Objectives for Release 19 Work in SA2</vt:lpstr>
      <vt:lpstr>Proposed Objectives for Release 19 Work in SA2</vt:lpstr>
      <vt:lpstr>Proposed Objectives for Release 19 Work in SA2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SA2#157QC01</cp:lastModifiedBy>
  <cp:revision>1928</cp:revision>
  <dcterms:created xsi:type="dcterms:W3CDTF">2008-08-30T09:32:10Z</dcterms:created>
  <dcterms:modified xsi:type="dcterms:W3CDTF">2023-05-12T21:31:36Z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